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71" r:id="rId1"/>
  </p:sldMasterIdLst>
  <p:notesMasterIdLst>
    <p:notesMasterId r:id="rId3"/>
  </p:notesMasterIdLst>
  <p:handoutMasterIdLst>
    <p:handoutMasterId r:id="rId4"/>
  </p:handoutMasterIdLst>
  <p:sldIdLst>
    <p:sldId id="4359" r:id="rId2"/>
  </p:sldIdLst>
  <p:sldSz cx="12192000" cy="6858000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Montserrat" panose="00000500000000000000" pitchFamily="2" charset="0"/>
      <p:regular r:id="rId9"/>
      <p:bold r:id="rId10"/>
      <p:italic r:id="rId11"/>
      <p:boldItalic r:id="rId12"/>
    </p:embeddedFont>
    <p:embeddedFont>
      <p:font typeface="Montserrat SemiBold" panose="00000700000000000000" pitchFamily="2" charset="0"/>
      <p:bold r:id="rId13"/>
      <p:boldItalic r:id="rId14"/>
    </p:embeddedFont>
  </p:embeddedFontLst>
  <p:defaultTextStyle>
    <a:defPPr>
      <a:defRPr lang="es-MX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945A"/>
    <a:srgbClr val="DEC9A2"/>
    <a:srgbClr val="245C4F"/>
    <a:srgbClr val="6E152E"/>
    <a:srgbClr val="A42145"/>
    <a:srgbClr val="404040"/>
    <a:srgbClr val="69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47" autoAdjust="0"/>
    <p:restoredTop sz="94249" autoAdjust="0"/>
  </p:normalViewPr>
  <p:slideViewPr>
    <p:cSldViewPr snapToGrid="0" snapToObjects="1">
      <p:cViewPr varScale="1">
        <p:scale>
          <a:sx n="72" d="100"/>
          <a:sy n="72" d="100"/>
        </p:scale>
        <p:origin x="858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presProps" Target="presProps.xml"/><Relationship Id="rId10" Type="http://schemas.openxmlformats.org/officeDocument/2006/relationships/font" Target="fonts/font6.fntdata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27D54E-8C2E-5140-8C91-3FEA4A3A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D13BB7-3677-894F-9A14-A00678783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092CE-056A-8E4F-AA38-7AF6D4E38A72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DC28EA-8CAC-E143-B39A-5889FAF729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C73B85-DAD0-4144-A9F5-B99516FD33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3F5F3-A0C0-064E-A21B-3D52FC9E23D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5397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0E016B-CAC3-6B4C-90C0-D7AA6A747DA3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F3107-FFE8-3645-B89F-777090C37BF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890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F3107-FFE8-3645-B89F-777090C37BF5}" type="slidenum">
              <a:rPr kumimoji="0" lang="es-MX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s-MX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5751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955F23-1D39-834E-A409-9AC17BD76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415F7B-CE6E-6D4A-B5AB-BDDDCD956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EF8AF7-5DF2-EB49-AC54-6BEB41FC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609FFF5-262F-BE4B-9727-825EDD3DA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220" y="2013745"/>
            <a:ext cx="11465560" cy="1325563"/>
          </a:xfrm>
          <a:prstGeom prst="rect">
            <a:avLst/>
          </a:prstGeom>
          <a:noFill/>
        </p:spPr>
        <p:txBody>
          <a:bodyPr/>
          <a:lstStyle>
            <a:lvl1pPr algn="ctr">
              <a:defRPr b="0" i="0">
                <a:solidFill>
                  <a:srgbClr val="DEC9A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37BDC73D-88AC-3D46-B0FC-8933DC5B58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220" y="3518693"/>
            <a:ext cx="11465560" cy="1137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3047161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560" y="996581"/>
            <a:ext cx="5720080" cy="285273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58143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190A933-EECE-E336-4D4F-AB52551931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32899" y="253995"/>
            <a:ext cx="2760137" cy="57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662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1623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6CB96C-1C06-3B44-8615-D726F4477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3D1A4B-ADA7-7043-82FA-F7032EB177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02CF53-648D-B74F-A473-B4CC8BB23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76518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2" t="8056" r="9478" b="13195"/>
          <a:stretch/>
        </p:blipFill>
        <p:spPr>
          <a:xfrm>
            <a:off x="6369925" y="896504"/>
            <a:ext cx="5126300" cy="320818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1" name="CuadroTexto 10"/>
          <p:cNvSpPr txBox="1"/>
          <p:nvPr/>
        </p:nvSpPr>
        <p:spPr>
          <a:xfrm>
            <a:off x="209549" y="96931"/>
            <a:ext cx="10448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lvl="0">
              <a:defRPr sz="2000">
                <a:solidFill>
                  <a:srgbClr val="6E152E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6E152E"/>
                </a:solidFill>
                <a:effectLst/>
                <a:uLnTx/>
                <a:uFillTx/>
                <a:latin typeface="Montserrat SemiBold" panose="00000700000000000000" pitchFamily="2" charset="0"/>
                <a:ea typeface="+mj-ea"/>
                <a:cs typeface="+mj-cs"/>
              </a:rPr>
              <a:t>Entronque a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6E152E"/>
                </a:solidFill>
                <a:effectLst/>
                <a:uLnTx/>
                <a:uFillTx/>
                <a:latin typeface="Montserrat SemiBold" panose="00000700000000000000" pitchFamily="2" charset="0"/>
                <a:ea typeface="+mj-ea"/>
                <a:cs typeface="+mj-cs"/>
              </a:rPr>
              <a:t>Desnivel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6E152E"/>
                </a:solidFill>
                <a:effectLst/>
                <a:uLnTx/>
                <a:uFillTx/>
                <a:latin typeface="Montserrat SemiBold" panose="00000700000000000000" pitchFamily="2" charset="0"/>
                <a:ea typeface="+mj-ea"/>
                <a:cs typeface="+mj-cs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6E152E"/>
                </a:solidFill>
                <a:effectLst/>
                <a:uLnTx/>
                <a:uFillTx/>
                <a:latin typeface="Montserrat SemiBold" panose="00000700000000000000" pitchFamily="2" charset="0"/>
                <a:ea typeface="+mj-ea"/>
                <a:cs typeface="+mj-cs"/>
              </a:rPr>
              <a:t>Noria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6E152E"/>
                </a:solidFill>
                <a:effectLst/>
                <a:uLnTx/>
                <a:uFillTx/>
                <a:latin typeface="Montserrat SemiBold" panose="00000700000000000000" pitchFamily="2" charset="0"/>
                <a:ea typeface="+mj-ea"/>
                <a:cs typeface="+mj-cs"/>
              </a:rPr>
              <a:t> de Gringos.</a:t>
            </a:r>
            <a:endParaRPr kumimoji="0" lang="es-MX" sz="2000" b="0" i="0" u="none" strike="noStrike" kern="1200" cap="none" spc="0" normalizeH="0" baseline="0" noProof="0" dirty="0">
              <a:ln>
                <a:noFill/>
              </a:ln>
              <a:solidFill>
                <a:srgbClr val="6E152E"/>
              </a:solidFill>
              <a:effectLst/>
              <a:uLnTx/>
              <a:uFillTx/>
              <a:latin typeface="Montserrat SemiBold" panose="00000700000000000000" pitchFamily="2" charset="0"/>
              <a:ea typeface="+mj-ea"/>
              <a:cs typeface="+mj-cs"/>
            </a:endParaRPr>
          </a:p>
        </p:txBody>
      </p:sp>
      <p:sp>
        <p:nvSpPr>
          <p:cNvPr id="14" name="20 Rectángulo"/>
          <p:cNvSpPr>
            <a:spLocks noChangeArrowheads="1"/>
          </p:cNvSpPr>
          <p:nvPr/>
        </p:nvSpPr>
        <p:spPr bwMode="auto">
          <a:xfrm>
            <a:off x="6263515" y="4274399"/>
            <a:ext cx="4172137" cy="1929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17522" tIns="58761" rIns="117522" bIns="58761" anchor="t">
            <a:spAutoFit/>
          </a:bodyPr>
          <a:lstStyle/>
          <a:p>
            <a:pPr marL="7938" marR="0" lvl="1" indent="0" algn="just" defTabSz="188913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Beneficios</a:t>
            </a:r>
          </a:p>
          <a:p>
            <a:pPr marL="7938" marR="0" lvl="1" indent="0" algn="just" defTabSz="188913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171450" marR="0" lvl="1" indent="-171450" algn="just" defTabSz="2180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s-ES" sz="13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Ahorro en tiempo: </a:t>
            </a:r>
            <a:r>
              <a:rPr kumimoji="0" lang="es-E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4 minutos.</a:t>
            </a:r>
          </a:p>
          <a:p>
            <a:pPr marL="171450" marR="0" lvl="1" indent="-171450" algn="just" defTabSz="2180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s-MX" sz="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171450" marR="0" lvl="1" indent="-171450" algn="just" defTabSz="2180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s-MX" sz="13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Población beneficiada: </a:t>
            </a:r>
            <a:r>
              <a:rPr kumimoji="0" lang="es-MX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500,000 habitantes de los municipios de Zacatecas y Noria de Gringos.</a:t>
            </a:r>
          </a:p>
          <a:p>
            <a:pPr marL="171450" marR="0" lvl="1" indent="-171450" algn="just" defTabSz="2180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s-MX" sz="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171450" marR="0" lvl="1" indent="-171450" algn="just" defTabSz="2180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s-MX" sz="13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Empleos directos: </a:t>
            </a:r>
            <a:r>
              <a:rPr kumimoji="0" lang="es-MX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108</a:t>
            </a:r>
          </a:p>
          <a:p>
            <a:pPr marL="171450" marR="0" lvl="1" indent="-171450" algn="just" defTabSz="2180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s-MX" sz="13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Empleos indirectos: </a:t>
            </a:r>
            <a:r>
              <a:rPr kumimoji="0" lang="es-MX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324.</a:t>
            </a:r>
          </a:p>
        </p:txBody>
      </p:sp>
      <p:sp>
        <p:nvSpPr>
          <p:cNvPr id="17" name="24 Rectángulo"/>
          <p:cNvSpPr>
            <a:spLocks noChangeArrowheads="1"/>
          </p:cNvSpPr>
          <p:nvPr/>
        </p:nvSpPr>
        <p:spPr bwMode="auto">
          <a:xfrm>
            <a:off x="291830" y="431631"/>
            <a:ext cx="5804166" cy="1171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58761" rIns="108000" bIns="58761" anchor="t">
            <a:spAutoFit/>
          </a:bodyPr>
          <a:lstStyle/>
          <a:p>
            <a:pPr marL="104775" marR="0" lvl="1" indent="-104775" algn="just" defTabSz="218062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Características de la obra:</a:t>
            </a:r>
          </a:p>
          <a:p>
            <a:pPr marL="171450" marR="0" lvl="1" indent="-171450" algn="just" defTabSz="218062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Construcción de un entronque a 22.0 m de ancho de corona incluyendo carriles laterales sobre el periférico bicentenario de 4.5 m cada uno, acotamientos interiores de 1.0 m y acotamientos exteriores de 2.5 m.</a:t>
            </a:r>
            <a:endParaRPr kumimoji="0" lang="es-MX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graphicFrame>
        <p:nvGraphicFramePr>
          <p:cNvPr id="24" name="Tabla 10">
            <a:extLst>
              <a:ext uri="{FF2B5EF4-FFF2-40B4-BE49-F238E27FC236}">
                <a16:creationId xmlns:a16="http://schemas.microsoft.com/office/drawing/2014/main" id="{2ED589F3-6FB5-44FE-80DC-7B65782B42BB}"/>
              </a:ext>
            </a:extLst>
          </p:cNvPr>
          <p:cNvGraphicFramePr>
            <a:graphicFrameLocks noGrp="1"/>
          </p:cNvGraphicFramePr>
          <p:nvPr/>
        </p:nvGraphicFramePr>
        <p:xfrm>
          <a:off x="1725704" y="3883332"/>
          <a:ext cx="2758747" cy="948978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358343">
                  <a:extLst>
                    <a:ext uri="{9D8B030D-6E8A-4147-A177-3AD203B41FA5}">
                      <a16:colId xmlns:a16="http://schemas.microsoft.com/office/drawing/2014/main" val="1959228014"/>
                    </a:ext>
                  </a:extLst>
                </a:gridCol>
                <a:gridCol w="1400404">
                  <a:extLst>
                    <a:ext uri="{9D8B030D-6E8A-4147-A177-3AD203B41FA5}">
                      <a16:colId xmlns:a16="http://schemas.microsoft.com/office/drawing/2014/main" val="605212463"/>
                    </a:ext>
                  </a:extLst>
                </a:gridCol>
              </a:tblGrid>
              <a:tr h="286845">
                <a:tc gridSpan="2">
                  <a:txBody>
                    <a:bodyPr/>
                    <a:lstStyle/>
                    <a:p>
                      <a:pPr lvl="0" algn="ctr" rtl="0" fontAlgn="ctr"/>
                      <a:r>
                        <a:rPr lang="es-MX" sz="1200" b="1" i="0" u="none" strike="noStrike" kern="0" baseline="0" dirty="0">
                          <a:solidFill>
                            <a:srgbClr val="FFFFFF"/>
                          </a:solidFill>
                          <a:effectLst>
                            <a:outerShdw dist="38096" dir="2700000">
                              <a:srgbClr val="000000"/>
                            </a:outerShdw>
                          </a:effectLst>
                          <a:latin typeface="Montserrat" pitchFamily="2"/>
                        </a:rPr>
                        <a:t>Avance Global (%)</a:t>
                      </a:r>
                      <a:endParaRPr lang="es-MX" sz="1200" kern="0" dirty="0">
                        <a:solidFill>
                          <a:srgbClr val="000000"/>
                        </a:solidFill>
                        <a:latin typeface="Montserrat"/>
                      </a:endParaRP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211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913172"/>
                  </a:ext>
                </a:extLst>
              </a:tr>
              <a:tr h="286845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kern="0" dirty="0">
                          <a:solidFill>
                            <a:srgbClr val="000000"/>
                          </a:solidFill>
                          <a:latin typeface="Montserrat"/>
                        </a:rPr>
                        <a:t>Avance físico: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b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latin typeface="Montserrat"/>
                        </a:rPr>
                        <a:t>100%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823944"/>
                  </a:ext>
                </a:extLst>
              </a:tr>
              <a:tr h="286845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kern="0" dirty="0">
                          <a:solidFill>
                            <a:srgbClr val="000000"/>
                          </a:solidFill>
                          <a:latin typeface="Montserrat"/>
                        </a:rPr>
                        <a:t>Avance financiero: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b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MX" sz="1200" b="1" dirty="0">
                          <a:solidFill>
                            <a:schemeClr val="tx1"/>
                          </a:solidFill>
                          <a:latin typeface="Montserrat"/>
                          <a:ea typeface="Calibri" pitchFamily="34"/>
                          <a:cs typeface="Times New Roman" pitchFamily="18"/>
                        </a:rPr>
                        <a:t>100%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069442"/>
                  </a:ext>
                </a:extLst>
              </a:tr>
            </a:tbl>
          </a:graphicData>
        </a:graphic>
      </p:graphicFrame>
      <p:graphicFrame>
        <p:nvGraphicFramePr>
          <p:cNvPr id="40" name="Tabla 10">
            <a:extLst>
              <a:ext uri="{FF2B5EF4-FFF2-40B4-BE49-F238E27FC236}">
                <a16:creationId xmlns:a16="http://schemas.microsoft.com/office/drawing/2014/main" id="{7F23F494-1108-4620-BCCC-FF749B9BE0B0}"/>
              </a:ext>
            </a:extLst>
          </p:cNvPr>
          <p:cNvGraphicFramePr>
            <a:graphicFrameLocks noGrp="1"/>
          </p:cNvGraphicFramePr>
          <p:nvPr/>
        </p:nvGraphicFramePr>
        <p:xfrm>
          <a:off x="1014758" y="4955309"/>
          <a:ext cx="4370292" cy="172107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151830">
                  <a:extLst>
                    <a:ext uri="{9D8B030D-6E8A-4147-A177-3AD203B41FA5}">
                      <a16:colId xmlns:a16="http://schemas.microsoft.com/office/drawing/2014/main" val="1959228014"/>
                    </a:ext>
                  </a:extLst>
                </a:gridCol>
                <a:gridCol w="2218462">
                  <a:extLst>
                    <a:ext uri="{9D8B030D-6E8A-4147-A177-3AD203B41FA5}">
                      <a16:colId xmlns:a16="http://schemas.microsoft.com/office/drawing/2014/main" val="605212463"/>
                    </a:ext>
                  </a:extLst>
                </a:gridCol>
              </a:tblGrid>
              <a:tr h="286845">
                <a:tc gridSpan="2">
                  <a:txBody>
                    <a:bodyPr/>
                    <a:lstStyle/>
                    <a:p>
                      <a:pPr lvl="0" algn="ctr" rtl="0" fontAlgn="ctr"/>
                      <a:r>
                        <a:rPr lang="es-MX" sz="1200" b="1" i="0" u="none" strike="noStrike" kern="0" baseline="0" dirty="0">
                          <a:solidFill>
                            <a:srgbClr val="FFFFFF"/>
                          </a:solidFill>
                          <a:effectLst>
                            <a:outerShdw dist="38096" dir="2700000">
                              <a:srgbClr val="000000"/>
                            </a:outerShdw>
                          </a:effectLst>
                          <a:latin typeface="Montserrat" pitchFamily="2"/>
                        </a:rPr>
                        <a:t>Elementos TELAS</a:t>
                      </a:r>
                      <a:endParaRPr lang="es-MX" sz="1200" kern="0" dirty="0">
                        <a:solidFill>
                          <a:srgbClr val="000000"/>
                        </a:solidFill>
                        <a:latin typeface="Montserrat"/>
                      </a:endParaRP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211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913172"/>
                  </a:ext>
                </a:extLst>
              </a:tr>
              <a:tr h="286845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Técnica </a:t>
                      </a:r>
                      <a:r>
                        <a:rPr lang="es-MX" sz="9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(Proyecto Ejecutivo)</a:t>
                      </a:r>
                      <a:endParaRPr lang="es-MX" sz="1200" b="1" kern="0" dirty="0">
                        <a:solidFill>
                          <a:srgbClr val="000000"/>
                        </a:solidFill>
                        <a:latin typeface="Montserrat"/>
                      </a:endParaRP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b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MX" sz="800" b="0">
                          <a:solidFill>
                            <a:schemeClr val="tx1"/>
                          </a:solidFill>
                          <a:latin typeface="Montserrat"/>
                          <a:ea typeface="Calibri" pitchFamily="34"/>
                          <a:cs typeface="Times New Roman" pitchFamily="18"/>
                        </a:rPr>
                        <a:t>Disponible</a:t>
                      </a:r>
                      <a:endParaRPr lang="es-MX" sz="800" b="0" dirty="0">
                        <a:solidFill>
                          <a:schemeClr val="tx1"/>
                        </a:solidFill>
                        <a:latin typeface="Montserrat"/>
                        <a:ea typeface="Calibri" pitchFamily="34"/>
                        <a:cs typeface="Times New Roman" pitchFamily="18"/>
                      </a:endParaRP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7823944"/>
                  </a:ext>
                </a:extLst>
              </a:tr>
              <a:tr h="286845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Económica </a:t>
                      </a:r>
                      <a:r>
                        <a:rPr lang="es-MX" sz="9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(Registro UI-SHCP)</a:t>
                      </a:r>
                      <a:endParaRPr lang="es-MX" sz="1200" b="1" kern="0" dirty="0">
                        <a:solidFill>
                          <a:srgbClr val="000000"/>
                        </a:solidFill>
                        <a:latin typeface="Montserrat"/>
                      </a:endParaRP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b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MX" sz="800" b="0" dirty="0">
                          <a:solidFill>
                            <a:schemeClr val="tx1"/>
                          </a:solidFill>
                          <a:latin typeface="Montserrat"/>
                          <a:ea typeface="Calibri" pitchFamily="34"/>
                          <a:cs typeface="Times New Roman" pitchFamily="18"/>
                        </a:rPr>
                        <a:t>Disponible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069442"/>
                  </a:ext>
                </a:extLst>
              </a:tr>
              <a:tr h="286845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Legal </a:t>
                      </a:r>
                      <a:r>
                        <a:rPr lang="es-MX" sz="9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(Derecho de Vía)</a:t>
                      </a:r>
                      <a:endParaRPr lang="es-MX" sz="1200" b="1" kern="0" dirty="0">
                        <a:solidFill>
                          <a:srgbClr val="000000"/>
                        </a:solidFill>
                        <a:latin typeface="Montserrat"/>
                      </a:endParaRP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b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MX" sz="800" b="0" dirty="0">
                          <a:solidFill>
                            <a:schemeClr val="tx1"/>
                          </a:solidFill>
                          <a:latin typeface="Montserrat"/>
                          <a:ea typeface="Calibri" pitchFamily="34"/>
                          <a:cs typeface="Times New Roman" pitchFamily="18"/>
                        </a:rPr>
                        <a:t>Disponible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1456568"/>
                  </a:ext>
                </a:extLst>
              </a:tr>
              <a:tr h="286845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Ambiental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b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MX" sz="800" b="0" dirty="0">
                          <a:solidFill>
                            <a:schemeClr val="tx1"/>
                          </a:solidFill>
                          <a:latin typeface="Montserrat"/>
                          <a:ea typeface="Calibri" pitchFamily="34"/>
                          <a:cs typeface="Times New Roman" pitchFamily="18"/>
                        </a:rPr>
                        <a:t>Disponible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540908"/>
                  </a:ext>
                </a:extLst>
              </a:tr>
              <a:tr h="286845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Social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b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MX" sz="800" b="0" dirty="0">
                          <a:solidFill>
                            <a:schemeClr val="tx1"/>
                          </a:solidFill>
                          <a:latin typeface="Montserrat"/>
                          <a:ea typeface="Calibri" pitchFamily="34"/>
                          <a:cs typeface="Times New Roman" pitchFamily="18"/>
                        </a:rPr>
                        <a:t>Sin problemática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795010"/>
                  </a:ext>
                </a:extLst>
              </a:tr>
            </a:tbl>
          </a:graphicData>
        </a:graphic>
      </p:graphicFrame>
      <p:sp>
        <p:nvSpPr>
          <p:cNvPr id="4" name="Elipse 3"/>
          <p:cNvSpPr/>
          <p:nvPr/>
        </p:nvSpPr>
        <p:spPr>
          <a:xfrm>
            <a:off x="6536263" y="965101"/>
            <a:ext cx="353466" cy="339250"/>
          </a:xfrm>
          <a:prstGeom prst="ellipse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6536442" y="964094"/>
            <a:ext cx="353466" cy="339250"/>
          </a:xfrm>
          <a:prstGeom prst="ellipse">
            <a:avLst/>
          </a:prstGeom>
          <a:noFill/>
          <a:ln w="412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E30A5BE-2691-5494-243F-E7F5559B2446}"/>
              </a:ext>
            </a:extLst>
          </p:cNvPr>
          <p:cNvSpPr txBox="1"/>
          <p:nvPr/>
        </p:nvSpPr>
        <p:spPr>
          <a:xfrm>
            <a:off x="8646518" y="2200842"/>
            <a:ext cx="886718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Zacatecas</a:t>
            </a: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968B3732-0242-75B0-0E2C-CDFFF22EF919}"/>
              </a:ext>
            </a:extLst>
          </p:cNvPr>
          <p:cNvSpPr/>
          <p:nvPr/>
        </p:nvSpPr>
        <p:spPr>
          <a:xfrm>
            <a:off x="8476311" y="2494638"/>
            <a:ext cx="142240" cy="1346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1FF3A0D7-E72E-3CAA-E6A9-5CF851E74E33}"/>
              </a:ext>
            </a:extLst>
          </p:cNvPr>
          <p:cNvGrpSpPr/>
          <p:nvPr/>
        </p:nvGrpSpPr>
        <p:grpSpPr>
          <a:xfrm>
            <a:off x="10314678" y="912859"/>
            <a:ext cx="1151949" cy="639181"/>
            <a:chOff x="6865406" y="3582889"/>
            <a:chExt cx="1151949" cy="639181"/>
          </a:xfrm>
        </p:grpSpPr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82135E2B-3253-B4C3-FF53-E4C91572DCC7}"/>
                </a:ext>
              </a:extLst>
            </p:cNvPr>
            <p:cNvSpPr/>
            <p:nvPr/>
          </p:nvSpPr>
          <p:spPr>
            <a:xfrm>
              <a:off x="6865406" y="3582889"/>
              <a:ext cx="1151949" cy="63918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0" name="Grupo 29">
              <a:extLst>
                <a:ext uri="{FF2B5EF4-FFF2-40B4-BE49-F238E27FC236}">
                  <a16:creationId xmlns:a16="http://schemas.microsoft.com/office/drawing/2014/main" id="{539F0F16-1E28-4C97-1BB8-604CBCA1BCFC}"/>
                </a:ext>
              </a:extLst>
            </p:cNvPr>
            <p:cNvGrpSpPr/>
            <p:nvPr/>
          </p:nvGrpSpPr>
          <p:grpSpPr>
            <a:xfrm>
              <a:off x="6906292" y="3599630"/>
              <a:ext cx="1072479" cy="585710"/>
              <a:chOff x="8219902" y="3502074"/>
              <a:chExt cx="780949" cy="341631"/>
            </a:xfrm>
          </p:grpSpPr>
          <p:sp>
            <p:nvSpPr>
              <p:cNvPr id="31" name="Rectángulo 30">
                <a:extLst>
                  <a:ext uri="{FF2B5EF4-FFF2-40B4-BE49-F238E27FC236}">
                    <a16:creationId xmlns:a16="http://schemas.microsoft.com/office/drawing/2014/main" id="{656AC8AB-B7AD-D972-8074-BC33DD0FE8F1}"/>
                  </a:ext>
                </a:extLst>
              </p:cNvPr>
              <p:cNvSpPr/>
              <p:nvPr/>
            </p:nvSpPr>
            <p:spPr>
              <a:xfrm>
                <a:off x="8219903" y="3502074"/>
                <a:ext cx="780948" cy="655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rPr>
                  <a:t>SIMBOLOGÍA</a:t>
                </a:r>
              </a:p>
            </p:txBody>
          </p:sp>
          <p:sp>
            <p:nvSpPr>
              <p:cNvPr id="32" name="Rectángulo redondeado 31">
                <a:extLst>
                  <a:ext uri="{FF2B5EF4-FFF2-40B4-BE49-F238E27FC236}">
                    <a16:creationId xmlns:a16="http://schemas.microsoft.com/office/drawing/2014/main" id="{7CB473AA-A1FC-3BB5-A058-518D99330678}"/>
                  </a:ext>
                </a:extLst>
              </p:cNvPr>
              <p:cNvSpPr/>
              <p:nvPr/>
            </p:nvSpPr>
            <p:spPr>
              <a:xfrm>
                <a:off x="8219902" y="3567579"/>
                <a:ext cx="780948" cy="276126"/>
              </a:xfrm>
              <a:prstGeom prst="roundRect">
                <a:avLst>
                  <a:gd name="adj" fmla="val 4287"/>
                </a:avLst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4671937F-0B2B-AFAF-608B-2DCD4833A614}"/>
                  </a:ext>
                </a:extLst>
              </p:cNvPr>
              <p:cNvSpPr/>
              <p:nvPr/>
            </p:nvSpPr>
            <p:spPr>
              <a:xfrm>
                <a:off x="8300841" y="3583826"/>
                <a:ext cx="51618" cy="42607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Rectángulo 33">
                <a:extLst>
                  <a:ext uri="{FF2B5EF4-FFF2-40B4-BE49-F238E27FC236}">
                    <a16:creationId xmlns:a16="http://schemas.microsoft.com/office/drawing/2014/main" id="{01D638B6-123B-92AD-34E8-4DF7320F3E26}"/>
                  </a:ext>
                </a:extLst>
              </p:cNvPr>
              <p:cNvSpPr/>
              <p:nvPr/>
            </p:nvSpPr>
            <p:spPr>
              <a:xfrm>
                <a:off x="8238729" y="3652370"/>
                <a:ext cx="162697" cy="42607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Rectángulo 34">
                <a:extLst>
                  <a:ext uri="{FF2B5EF4-FFF2-40B4-BE49-F238E27FC236}">
                    <a16:creationId xmlns:a16="http://schemas.microsoft.com/office/drawing/2014/main" id="{AC323A1B-F982-0296-E4D6-1A9A3BAA5B47}"/>
                  </a:ext>
                </a:extLst>
              </p:cNvPr>
              <p:cNvSpPr/>
              <p:nvPr/>
            </p:nvSpPr>
            <p:spPr>
              <a:xfrm>
                <a:off x="8238729" y="3720070"/>
                <a:ext cx="162697" cy="42607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Rectángulo 35">
                <a:extLst>
                  <a:ext uri="{FF2B5EF4-FFF2-40B4-BE49-F238E27FC236}">
                    <a16:creationId xmlns:a16="http://schemas.microsoft.com/office/drawing/2014/main" id="{6DF12E10-C7FF-33EC-55B7-4D60D26C50EB}"/>
                  </a:ext>
                </a:extLst>
              </p:cNvPr>
              <p:cNvSpPr/>
              <p:nvPr/>
            </p:nvSpPr>
            <p:spPr>
              <a:xfrm>
                <a:off x="8238729" y="3792646"/>
                <a:ext cx="162697" cy="42607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Rectángulo 36">
                <a:extLst>
                  <a:ext uri="{FF2B5EF4-FFF2-40B4-BE49-F238E27FC236}">
                    <a16:creationId xmlns:a16="http://schemas.microsoft.com/office/drawing/2014/main" id="{84929513-1D3B-E368-6209-583E4C2E0E51}"/>
                  </a:ext>
                </a:extLst>
              </p:cNvPr>
              <p:cNvSpPr/>
              <p:nvPr/>
            </p:nvSpPr>
            <p:spPr>
              <a:xfrm>
                <a:off x="8402444" y="3573220"/>
                <a:ext cx="438414" cy="655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rPr>
                  <a:t>POBLACIÓN</a:t>
                </a:r>
              </a:p>
            </p:txBody>
          </p:sp>
          <p:sp>
            <p:nvSpPr>
              <p:cNvPr id="38" name="Rectángulo 37">
                <a:extLst>
                  <a:ext uri="{FF2B5EF4-FFF2-40B4-BE49-F238E27FC236}">
                    <a16:creationId xmlns:a16="http://schemas.microsoft.com/office/drawing/2014/main" id="{2A218FD5-84CD-3D1F-44CC-9EC18A4671F7}"/>
                  </a:ext>
                </a:extLst>
              </p:cNvPr>
              <p:cNvSpPr/>
              <p:nvPr/>
            </p:nvSpPr>
            <p:spPr>
              <a:xfrm>
                <a:off x="8400483" y="3644718"/>
                <a:ext cx="563676" cy="564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rPr>
                  <a:t>MODERNIZADO</a:t>
                </a:r>
              </a:p>
            </p:txBody>
          </p:sp>
          <p:sp>
            <p:nvSpPr>
              <p:cNvPr id="39" name="Rectángulo 38">
                <a:extLst>
                  <a:ext uri="{FF2B5EF4-FFF2-40B4-BE49-F238E27FC236}">
                    <a16:creationId xmlns:a16="http://schemas.microsoft.com/office/drawing/2014/main" id="{A35940F3-1E85-C52B-F2F7-D7A971E92E1B}"/>
                  </a:ext>
                </a:extLst>
              </p:cNvPr>
              <p:cNvSpPr/>
              <p:nvPr/>
            </p:nvSpPr>
            <p:spPr>
              <a:xfrm>
                <a:off x="8401514" y="3710869"/>
                <a:ext cx="563676" cy="564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rPr>
                  <a:t>EN PROCESO</a:t>
                </a:r>
              </a:p>
            </p:txBody>
          </p:sp>
          <p:sp>
            <p:nvSpPr>
              <p:cNvPr id="41" name="Rectángulo 40">
                <a:extLst>
                  <a:ext uri="{FF2B5EF4-FFF2-40B4-BE49-F238E27FC236}">
                    <a16:creationId xmlns:a16="http://schemas.microsoft.com/office/drawing/2014/main" id="{E4229DA1-3550-EDBF-31EF-DBEAAA3E5EEF}"/>
                  </a:ext>
                </a:extLst>
              </p:cNvPr>
              <p:cNvSpPr/>
              <p:nvPr/>
            </p:nvSpPr>
            <p:spPr>
              <a:xfrm>
                <a:off x="8401427" y="3781150"/>
                <a:ext cx="599423" cy="564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rPr>
                  <a:t>POR MODERNIZAR</a:t>
                </a:r>
              </a:p>
            </p:txBody>
          </p:sp>
        </p:grpSp>
      </p:grpSp>
      <p:graphicFrame>
        <p:nvGraphicFramePr>
          <p:cNvPr id="44" name="Tabla 43">
            <a:extLst>
              <a:ext uri="{FF2B5EF4-FFF2-40B4-BE49-F238E27FC236}">
                <a16:creationId xmlns:a16="http://schemas.microsoft.com/office/drawing/2014/main" id="{772F640A-9210-3D75-E4CB-6813EBE70548}"/>
              </a:ext>
            </a:extLst>
          </p:cNvPr>
          <p:cNvGraphicFramePr>
            <a:graphicFrameLocks noGrp="1"/>
          </p:cNvGraphicFramePr>
          <p:nvPr/>
        </p:nvGraphicFramePr>
        <p:xfrm>
          <a:off x="1014758" y="1602833"/>
          <a:ext cx="4266648" cy="1950619"/>
        </p:xfrm>
        <a:graphic>
          <a:graphicData uri="http://schemas.openxmlformats.org/drawingml/2006/table">
            <a:tbl>
              <a:tblPr/>
              <a:tblGrid>
                <a:gridCol w="1504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3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8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79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PERIODO DE EJECUCIÓN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2113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INICIO: </a:t>
                      </a:r>
                    </a:p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JUL-2018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2113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TÉRMINO: </a:t>
                      </a:r>
                    </a:p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MAR-2019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211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107432"/>
                  </a:ext>
                </a:extLst>
              </a:tr>
              <a:tr h="4614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MONTO Y META 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EC9A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107.8 MDP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EC9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Entronque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EC9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9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EJERCICIO FISCAL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ASIGNACIÓN            (mdp)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META </a:t>
                      </a:r>
                    </a:p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(km - estructura)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340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Hasta 2022</a:t>
                      </a:r>
                    </a:p>
                  </a:txBody>
                  <a:tcPr marL="342900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107.8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Entronque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4694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PEF 2023</a:t>
                      </a:r>
                    </a:p>
                  </a:txBody>
                  <a:tcPr marL="342900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0.0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0.0</a:t>
                      </a:r>
                      <a:endParaRPr lang="es-MX" sz="1200" b="1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6224794"/>
                  </a:ext>
                </a:extLst>
              </a:tr>
              <a:tr h="225884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Posterior a 2023</a:t>
                      </a:r>
                    </a:p>
                  </a:txBody>
                  <a:tcPr marL="342900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0.0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0.0</a:t>
                      </a:r>
                      <a:endParaRPr lang="es-MX" sz="1200" b="1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5" name="Text Box 5">
            <a:extLst>
              <a:ext uri="{FF2B5EF4-FFF2-40B4-BE49-F238E27FC236}">
                <a16:creationId xmlns:a16="http://schemas.microsoft.com/office/drawing/2014/main" id="{C2D87FEA-0CFF-E8DD-C40A-0F5C5263A1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325" y="3584575"/>
            <a:ext cx="4010796" cy="237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52775" rIns="62332" bIns="52775">
            <a:spAutoFit/>
          </a:bodyPr>
          <a:lstStyle/>
          <a:p>
            <a:pPr marL="0" marR="0" lvl="1" indent="0" algn="just" defTabSz="218066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s-MX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/>
                <a:ea typeface="+mn-ea"/>
                <a:cs typeface="+mn-cs"/>
              </a:rPr>
              <a:t>*Estimado, sujeto a disponibilidad de recursos.</a:t>
            </a:r>
          </a:p>
        </p:txBody>
      </p:sp>
    </p:spTree>
    <p:extLst>
      <p:ext uri="{BB962C8B-B14F-4D97-AF65-F5344CB8AC3E}">
        <p14:creationId xmlns:p14="http://schemas.microsoft.com/office/powerpoint/2010/main" val="3536166719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2754</TotalTime>
  <Words>178</Words>
  <Application>Microsoft Office PowerPoint</Application>
  <PresentationFormat>Panorámica</PresentationFormat>
  <Paragraphs>56</Paragraphs>
  <Slides>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6" baseType="lpstr">
      <vt:lpstr>Montserrat SemiBold</vt:lpstr>
      <vt:lpstr>Montserrat</vt:lpstr>
      <vt:lpstr>Arial</vt:lpstr>
      <vt:lpstr>Calibri</vt:lpstr>
      <vt:lpstr>1_Tema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Cornelio Isaac Ramirez Cabildo</cp:lastModifiedBy>
  <cp:revision>119</cp:revision>
  <dcterms:created xsi:type="dcterms:W3CDTF">2018-12-04T03:27:02Z</dcterms:created>
  <dcterms:modified xsi:type="dcterms:W3CDTF">2023-05-23T18:18:30Z</dcterms:modified>
</cp:coreProperties>
</file>